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0" r:id="rId4"/>
    <p:sldId id="264" r:id="rId5"/>
    <p:sldId id="268" r:id="rId6"/>
    <p:sldId id="261" r:id="rId7"/>
    <p:sldId id="263" r:id="rId8"/>
    <p:sldId id="265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9" autoAdjust="0"/>
    <p:restoredTop sz="94622" autoAdjust="0"/>
  </p:normalViewPr>
  <p:slideViewPr>
    <p:cSldViewPr snapToGrid="0">
      <p:cViewPr>
        <p:scale>
          <a:sx n="125" d="100"/>
          <a:sy n="125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10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12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8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9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(</a:t>
            </a:r>
            <a:r>
              <a:rPr lang="de-DE" dirty="0" err="1" smtClean="0"/>
              <a:t>gl_DrawBuffer</a:t>
            </a:r>
            <a:r>
              <a:rPr lang="de-DE" dirty="0" smtClean="0"/>
              <a:t>(GL_NONE))</a:t>
            </a:r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6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en-US" dirty="0" smtClean="0">
                <a:latin typeface="Arial" panose="020B0604020202020204" pitchFamily="34" charset="0"/>
              </a:rPr>
              <a:t>Tiefenpuffer darf nicht beschrieben</a:t>
            </a:r>
            <a:r>
              <a:rPr lang="de-DE" altLang="en-US" baseline="0" dirty="0" smtClean="0">
                <a:latin typeface="Arial" panose="020B0604020202020204" pitchFamily="34" charset="0"/>
              </a:rPr>
              <a:t> werden bei </a:t>
            </a:r>
            <a:r>
              <a:rPr lang="de-DE" altLang="en-US" baseline="0" dirty="0" err="1" smtClean="0">
                <a:latin typeface="Arial" panose="020B0604020202020204" pitchFamily="34" charset="0"/>
              </a:rPr>
              <a:t>Occlusion</a:t>
            </a:r>
            <a:r>
              <a:rPr lang="de-DE" altLang="en-US" baseline="0" dirty="0" smtClean="0">
                <a:latin typeface="Arial" panose="020B0604020202020204" pitchFamily="34" charset="0"/>
              </a:rPr>
              <a:t> </a:t>
            </a:r>
            <a:r>
              <a:rPr lang="de-DE" altLang="en-US" baseline="0" dirty="0" err="1" smtClean="0">
                <a:latin typeface="Arial" panose="020B0604020202020204" pitchFamily="34" charset="0"/>
              </a:rPr>
              <a:t>Queries</a:t>
            </a:r>
            <a:r>
              <a:rPr lang="de-DE" altLang="en-US" baseline="0" dirty="0" smtClean="0">
                <a:latin typeface="Arial" panose="020B0604020202020204" pitchFamily="34" charset="0"/>
              </a:rPr>
              <a:t>! </a:t>
            </a:r>
          </a:p>
          <a:p>
            <a:pPr eaLnBrk="1" hangingPunct="1"/>
            <a:r>
              <a:rPr lang="de-DE" altLang="en-US" baseline="0" dirty="0" err="1" smtClean="0">
                <a:latin typeface="Arial" panose="020B0604020202020204" pitchFamily="34" charset="0"/>
              </a:rPr>
              <a:t>glDepthMask</a:t>
            </a:r>
            <a:r>
              <a:rPr lang="de-DE" altLang="en-US" baseline="0" dirty="0" smtClean="0">
                <a:latin typeface="Arial" panose="020B0604020202020204" pitchFamily="34" charset="0"/>
              </a:rPr>
              <a:t>(GL_FALSE) vor </a:t>
            </a:r>
            <a:r>
              <a:rPr lang="de-DE" altLang="en-US" baseline="0" dirty="0" err="1" smtClean="0">
                <a:latin typeface="Arial" panose="020B0604020202020204" pitchFamily="34" charset="0"/>
              </a:rPr>
              <a:t>QueryStart</a:t>
            </a:r>
            <a:r>
              <a:rPr lang="de-DE" altLang="en-US" baseline="0" dirty="0" smtClean="0">
                <a:latin typeface="Arial" panose="020B0604020202020204" pitchFamily="34" charset="0"/>
              </a:rPr>
              <a:t> und </a:t>
            </a:r>
            <a:r>
              <a:rPr lang="de-DE" altLang="en-US" baseline="0" dirty="0" err="1" smtClean="0">
                <a:latin typeface="Arial" panose="020B0604020202020204" pitchFamily="34" charset="0"/>
              </a:rPr>
              <a:t>glDepthMask</a:t>
            </a:r>
            <a:r>
              <a:rPr lang="de-DE" altLang="en-US" baseline="0" dirty="0" smtClean="0">
                <a:latin typeface="Arial" panose="020B0604020202020204" pitchFamily="34" charset="0"/>
              </a:rPr>
              <a:t>(GL_TRUE) danach</a:t>
            </a:r>
          </a:p>
          <a:p>
            <a:pPr eaLnBrk="1" hangingPunct="1"/>
            <a:endParaRPr lang="de-DE" altLang="en-US" baseline="0" dirty="0" smtClean="0">
              <a:latin typeface="Arial" panose="020B06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e-DE" altLang="en-US" sz="1200" dirty="0" smtClean="0">
                <a:solidFill>
                  <a:srgbClr val="808080"/>
                </a:solidFill>
              </a:rPr>
              <a:t>GL_ANY_SAMPLES_PASSED</a:t>
            </a:r>
          </a:p>
          <a:p>
            <a:pPr>
              <a:buClr>
                <a:schemeClr val="bg2"/>
              </a:buClr>
            </a:pPr>
            <a:r>
              <a:rPr lang="de-DE" altLang="en-US" sz="1200" dirty="0" smtClean="0">
                <a:solidFill>
                  <a:srgbClr val="808080"/>
                </a:solidFill>
              </a:rPr>
              <a:t>GL_SAMPLES_PASSED nicht verwendbar, sehr langsam</a:t>
            </a:r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05.04.2019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05.04.2019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05.04.2019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05.04.2019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 smtClean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</a:t>
            </a:r>
            <a:r>
              <a:rPr lang="de-DE" dirty="0" smtClean="0"/>
              <a:t>Beschleunigung des </a:t>
            </a:r>
            <a:r>
              <a:rPr lang="de-DE" dirty="0"/>
              <a:t>3D-Renderings großer Datenmengen und komplexer Szenen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 smtClean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 smtClean="0">
                <a:solidFill>
                  <a:srgbClr val="808080"/>
                </a:solidFill>
              </a:rPr>
              <a:t>Dominik Sellenthin	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Chrisitian</a:t>
            </a:r>
            <a:r>
              <a:rPr lang="de-DE" altLang="en-US" sz="1800" dirty="0" smtClean="0">
                <a:solidFill>
                  <a:srgbClr val="808080"/>
                </a:solidFill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Stegmaier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 smtClean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 smtClean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602000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7944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F0BAB5-06AD-41B6-A708-8A4E56A3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6" y="4494195"/>
            <a:ext cx="6796979" cy="16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4EF26FD-C880-4545-8DBB-B1532EA33D68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</a:t>
            </a:r>
            <a:r>
              <a:rPr lang="de-DE" altLang="de-DE" sz="2200">
                <a:solidFill>
                  <a:srgbClr val="1F3A45"/>
                </a:solidFill>
                <a:ea typeface="ＭＳ Ｐゴシック" panose="020B0600070205080204" pitchFamily="34" charset="-128"/>
              </a:rPr>
              <a:t>Performance </a:t>
            </a:r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CPU</a:t>
            </a:r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vs. GPU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88" y="1602000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Mesa 3D ermöglicht eine zur GPU parallele OC Methode auf der CPU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Qualität von OOC ist gut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Performance ist sehr schlecht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Hauptgrund: </a:t>
            </a:r>
            <a:r>
              <a:rPr lang="de-DE" altLang="de-DE" sz="1600" dirty="0" err="1">
                <a:solidFill>
                  <a:srgbClr val="808080"/>
                </a:solidFill>
              </a:rPr>
              <a:t>Occlusion</a:t>
            </a:r>
            <a:r>
              <a:rPr lang="de-DE" altLang="de-DE" sz="1600" dirty="0">
                <a:solidFill>
                  <a:srgbClr val="808080"/>
                </a:solidFill>
              </a:rPr>
              <a:t>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endParaRPr lang="de-DE" altLang="de-DE" sz="16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>
                <a:solidFill>
                  <a:srgbClr val="808080"/>
                </a:solidFill>
              </a:rPr>
              <a:t>Bisher: Je Objekt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schlechte Performance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Ansatz: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 für mehrere Objekte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Anzahl der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r>
              <a:rPr lang="de-DE" altLang="de-DE" sz="1600" dirty="0">
                <a:solidFill>
                  <a:srgbClr val="808080"/>
                </a:solidFill>
              </a:rPr>
              <a:t> wird verringert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1) </a:t>
            </a:r>
            <a:r>
              <a:rPr lang="de-DE" altLang="de-DE" sz="1800" dirty="0" err="1">
                <a:solidFill>
                  <a:srgbClr val="808080"/>
                </a:solidFill>
              </a:rPr>
              <a:t>Occludees</a:t>
            </a:r>
            <a:r>
              <a:rPr lang="de-DE" altLang="de-DE" sz="1800" dirty="0">
                <a:solidFill>
                  <a:srgbClr val="808080"/>
                </a:solidFill>
              </a:rPr>
              <a:t> zusammenfassen</a:t>
            </a: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2) Ist ein </a:t>
            </a:r>
            <a:r>
              <a:rPr lang="de-DE" altLang="de-DE" sz="1800" dirty="0" err="1">
                <a:solidFill>
                  <a:srgbClr val="808080"/>
                </a:solidFill>
              </a:rPr>
              <a:t>Occludee</a:t>
            </a:r>
            <a:r>
              <a:rPr lang="de-DE" altLang="de-DE" sz="1800" dirty="0">
                <a:solidFill>
                  <a:srgbClr val="808080"/>
                </a:solidFill>
              </a:rPr>
              <a:t> </a:t>
            </a:r>
            <a:r>
              <a:rPr lang="de-DE" altLang="de-DE" sz="1800" dirty="0" smtClean="0">
                <a:solidFill>
                  <a:srgbClr val="808080"/>
                </a:solidFill>
              </a:rPr>
              <a:t>sichtbar, </a:t>
            </a:r>
            <a:r>
              <a:rPr lang="de-DE" altLang="de-DE" sz="1800" dirty="0">
                <a:solidFill>
                  <a:srgbClr val="808080"/>
                </a:solidFill>
              </a:rPr>
              <a:t>wird das ganze Paket gerendert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r>
              <a:rPr lang="de-DE" altLang="de-DE" sz="1800" dirty="0">
                <a:solidFill>
                  <a:srgbClr val="808080"/>
                </a:solidFill>
              </a:rPr>
              <a:t>Für gute Ergebnisse müssen die Pakete sinnvoll gewählt werden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Sinnvoll = nah beieinander</a:t>
            </a:r>
          </a:p>
        </p:txBody>
      </p:sp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J. Bittner, M. Wimmer, H. </a:t>
            </a:r>
            <a:r>
              <a:rPr lang="de-DE" sz="1200" dirty="0" err="1"/>
              <a:t>Piringer</a:t>
            </a:r>
            <a:r>
              <a:rPr lang="de-DE" sz="1200" dirty="0"/>
              <a:t>, and W. </a:t>
            </a:r>
            <a:r>
              <a:rPr lang="de-DE" sz="1200" dirty="0" err="1"/>
              <a:t>Purgathofer</a:t>
            </a:r>
            <a:r>
              <a:rPr lang="de-DE" sz="1200" dirty="0"/>
              <a:t>. </a:t>
            </a:r>
            <a:r>
              <a:rPr lang="de-DE" sz="1200" dirty="0" err="1"/>
              <a:t>Coherent</a:t>
            </a:r>
            <a:r>
              <a:rPr lang="de-DE" sz="1200" dirty="0"/>
              <a:t> </a:t>
            </a:r>
            <a:r>
              <a:rPr lang="de-DE" sz="1200" dirty="0" err="1"/>
              <a:t>hierarchical</a:t>
            </a:r>
            <a:r>
              <a:rPr lang="de-DE" sz="1200" dirty="0"/>
              <a:t> </a:t>
            </a:r>
            <a:r>
              <a:rPr lang="en-US" sz="1200" dirty="0"/>
              <a:t>culling: Hardware occlusion queries made useful. In Computer </a:t>
            </a:r>
            <a:r>
              <a:rPr lang="de-DE" sz="1200" dirty="0"/>
              <a:t>Graphics Forum, </a:t>
            </a:r>
            <a:r>
              <a:rPr lang="de-DE" sz="1200" dirty="0" err="1"/>
              <a:t>volume</a:t>
            </a:r>
            <a:r>
              <a:rPr lang="de-DE" sz="1200" dirty="0"/>
              <a:t> 23, </a:t>
            </a:r>
            <a:r>
              <a:rPr lang="de-DE" sz="1200" dirty="0" err="1"/>
              <a:t>pages</a:t>
            </a:r>
            <a:r>
              <a:rPr lang="de-DE" sz="1200" dirty="0"/>
              <a:t> 615–624. Wiley Online Library, 2004.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2016.</a:t>
            </a:r>
            <a:endParaRPr lang="de-DE" altLang="de-DE" sz="12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TODO		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Doppeltes </a:t>
            </a:r>
            <a:r>
              <a:rPr lang="de-D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de-D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</a:t>
            </a:r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gut wie keine </a:t>
            </a:r>
            <a:r>
              <a:rPr lang="de-D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performanceverbesserung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Mesa3d erwähnen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18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Mehr dynamische Szenen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PSM schwierig zu verwenden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 </a:t>
            </a:r>
            <a:r>
              <a:rPr lang="de-DE" altLang="en-US" sz="1800" dirty="0" err="1" smtClean="0">
                <a:solidFill>
                  <a:srgbClr val="808080"/>
                </a:solidFill>
                <a:sym typeface="Wingdings" panose="05000000000000000000" pitchFamily="2" charset="2"/>
              </a:rPr>
              <a:t>Occlusion</a:t>
            </a: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  <a:sym typeface="Wingdings" panose="05000000000000000000" pitchFamily="2" charset="2"/>
              </a:rPr>
              <a:t>Culling</a:t>
            </a:r>
            <a:endParaRPr lang="de-DE" altLang="en-US" sz="1800" dirty="0" smtClean="0">
              <a:solidFill>
                <a:srgbClr val="808080"/>
              </a:solidFill>
              <a:sym typeface="Wingdings" panose="05000000000000000000" pitchFamily="2" charset="2"/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Finde Objekte, die nicht gerendert 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     werden sollen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Ungenutzte CPU</a:t>
            </a:r>
          </a:p>
          <a:p>
            <a:pPr>
              <a:buClr>
                <a:schemeClr val="bg2"/>
              </a:buClr>
            </a:pP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1" y="4220766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2" y="1685628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Intels Software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Occlusion</a:t>
            </a:r>
            <a:r>
              <a:rPr lang="de-DE" altLang="en-US" sz="1800" dirty="0" smtClean="0">
                <a:solidFill>
                  <a:srgbClr val="808080"/>
                </a:solidFill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Culling</a:t>
            </a:r>
            <a:r>
              <a:rPr lang="de-DE" altLang="en-US" sz="1800" dirty="0" smtClean="0">
                <a:solidFill>
                  <a:srgbClr val="808080"/>
                </a:solidFill>
              </a:rPr>
              <a:t> Framework</a:t>
            </a:r>
          </a:p>
          <a:p>
            <a:pPr>
              <a:buClr>
                <a:schemeClr val="bg2"/>
              </a:buClr>
            </a:pPr>
            <a:r>
              <a:rPr lang="de-DE" altLang="en-US" sz="1800" dirty="0" err="1" smtClean="0">
                <a:solidFill>
                  <a:srgbClr val="808080"/>
                </a:solidFill>
              </a:rPr>
              <a:t>Scalar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SSE - Streaming SIMD Extension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AVX –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Advanced</a:t>
            </a:r>
            <a:r>
              <a:rPr lang="de-DE" altLang="en-US" sz="1800" dirty="0" smtClean="0">
                <a:solidFill>
                  <a:srgbClr val="808080"/>
                </a:solidFill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Vector</a:t>
            </a:r>
            <a:r>
              <a:rPr lang="de-DE" altLang="en-US" sz="1800" dirty="0" smtClean="0">
                <a:solidFill>
                  <a:srgbClr val="808080"/>
                </a:solidFill>
              </a:rPr>
              <a:t>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Extensions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err="1" smtClean="0">
                <a:solidFill>
                  <a:srgbClr val="808080"/>
                </a:solidFill>
              </a:rPr>
              <a:t>Masked</a:t>
            </a:r>
            <a:r>
              <a:rPr lang="de-DE" altLang="en-US" sz="1800" dirty="0" smtClean="0">
                <a:solidFill>
                  <a:srgbClr val="808080"/>
                </a:solidFill>
              </a:rPr>
              <a:t> AVX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(Alle sowohl Single als auch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Multithreaded</a:t>
            </a:r>
            <a:r>
              <a:rPr lang="de-DE" altLang="en-US" sz="1800" dirty="0" smtClean="0">
                <a:solidFill>
                  <a:srgbClr val="808080"/>
                </a:solidFill>
              </a:rPr>
              <a:t>)</a:t>
            </a: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AVX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Arbeitet mit abgewandeltem hierarchischem Z-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Buffer</a:t>
            </a:r>
            <a:r>
              <a:rPr lang="de-DE" altLang="en-US" sz="1800" dirty="0" smtClean="0">
                <a:solidFill>
                  <a:srgbClr val="808080"/>
                </a:solidFill>
              </a:rPr>
              <a:t> (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HiZ</a:t>
            </a:r>
            <a:r>
              <a:rPr lang="de-DE" altLang="en-US" sz="1800" dirty="0" smtClean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8 SIMD-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lanes</a:t>
            </a:r>
            <a:r>
              <a:rPr lang="de-DE" altLang="en-US" sz="1800" dirty="0" smtClean="0">
                <a:solidFill>
                  <a:srgbClr val="808080"/>
                </a:solidFill>
              </a:rPr>
              <a:t> formen 32x8 Kachel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SIMD-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lane</a:t>
            </a:r>
            <a:r>
              <a:rPr lang="de-DE" altLang="en-US" sz="1800" dirty="0" smtClean="0">
                <a:solidFill>
                  <a:srgbClr val="808080"/>
                </a:solidFill>
              </a:rPr>
              <a:t> als 8x4 Kachel</a:t>
            </a: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/>
          <p:cNvGrpSpPr/>
          <p:nvPr/>
        </p:nvGrpSpPr>
        <p:grpSpPr>
          <a:xfrm>
            <a:off x="2546349" y="4199182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 smtClean="0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smtClean="0">
                  <a:latin typeface="+mn-lt"/>
                </a:rPr>
                <a:t>Software </a:t>
              </a:r>
              <a:r>
                <a:rPr lang="de-DE" sz="1100" dirty="0" err="1" smtClean="0">
                  <a:latin typeface="+mn-lt"/>
                </a:rPr>
                <a:t>Occlusion</a:t>
              </a:r>
              <a:r>
                <a:rPr lang="de-DE" sz="1100" dirty="0" smtClean="0">
                  <a:latin typeface="+mn-lt"/>
                </a:rPr>
                <a:t> </a:t>
              </a:r>
              <a:r>
                <a:rPr lang="de-DE" sz="1100" dirty="0" err="1" smtClean="0">
                  <a:latin typeface="+mn-lt"/>
                </a:rPr>
                <a:t>Culling</a:t>
              </a:r>
              <a:r>
                <a:rPr lang="de-DE" sz="1100" dirty="0" smtClean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Voraussetzung: Unterteilung </a:t>
            </a:r>
            <a:r>
              <a:rPr lang="de-DE" dirty="0" err="1" smtClean="0"/>
              <a:t>Occluder</a:t>
            </a:r>
            <a:r>
              <a:rPr lang="de-DE" dirty="0" smtClean="0"/>
              <a:t>/</a:t>
            </a:r>
            <a:r>
              <a:rPr lang="de-DE" dirty="0" err="1" smtClean="0"/>
              <a:t>Occludee</a:t>
            </a:r>
            <a:endParaRPr lang="de-DE" dirty="0" smtClean="0"/>
          </a:p>
          <a:p>
            <a:pPr marL="400050" indent="-342900"/>
            <a:r>
              <a:rPr lang="de-DE" dirty="0" smtClean="0"/>
              <a:t>Ablauf:</a:t>
            </a:r>
          </a:p>
          <a:p>
            <a:pPr marL="795337" lvl="1" indent="-342900"/>
            <a:r>
              <a:rPr lang="de-DE" dirty="0" err="1" smtClean="0"/>
              <a:t>Occluder</a:t>
            </a:r>
            <a:r>
              <a:rPr lang="de-DE" dirty="0" smtClean="0"/>
              <a:t>:</a:t>
            </a:r>
          </a:p>
          <a:p>
            <a:pPr marL="1190625" lvl="2" indent="-342900"/>
            <a:r>
              <a:rPr lang="de-DE" dirty="0" err="1" smtClean="0"/>
              <a:t>Frustum</a:t>
            </a:r>
            <a:r>
              <a:rPr lang="de-DE" dirty="0" smtClean="0"/>
              <a:t> </a:t>
            </a:r>
            <a:r>
              <a:rPr lang="de-DE" dirty="0" err="1" smtClean="0"/>
              <a:t>Culling</a:t>
            </a:r>
            <a:endParaRPr lang="de-DE" dirty="0" smtClean="0"/>
          </a:p>
          <a:p>
            <a:pPr marL="1190625" lvl="2" indent="-342900"/>
            <a:r>
              <a:rPr lang="de-DE" dirty="0" smtClean="0"/>
              <a:t>Tiefenpuffer-</a:t>
            </a:r>
            <a:r>
              <a:rPr lang="de-DE" dirty="0" err="1" smtClean="0"/>
              <a:t>Rasterisierung</a:t>
            </a:r>
            <a:endParaRPr lang="de-DE" dirty="0"/>
          </a:p>
          <a:p>
            <a:pPr marL="795337" lvl="1" indent="-342900"/>
            <a:r>
              <a:rPr lang="de-DE" dirty="0" err="1" smtClean="0"/>
              <a:t>Occludee</a:t>
            </a:r>
            <a:r>
              <a:rPr lang="de-DE" dirty="0" smtClean="0"/>
              <a:t>:</a:t>
            </a:r>
          </a:p>
          <a:p>
            <a:pPr marL="1190625" lvl="2" indent="-342900"/>
            <a:r>
              <a:rPr lang="de-DE" dirty="0" err="1" smtClean="0"/>
              <a:t>Frustum</a:t>
            </a:r>
            <a:r>
              <a:rPr lang="de-DE" dirty="0" smtClean="0"/>
              <a:t> </a:t>
            </a:r>
            <a:r>
              <a:rPr lang="de-DE" dirty="0" err="1" smtClean="0"/>
              <a:t>Culling</a:t>
            </a:r>
            <a:endParaRPr lang="de-DE" dirty="0" smtClean="0"/>
          </a:p>
          <a:p>
            <a:pPr marL="1190625" lvl="2" indent="-342900"/>
            <a:r>
              <a:rPr lang="de-DE" dirty="0" err="1" smtClean="0"/>
              <a:t>Occlusion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endParaRPr lang="de-DE" dirty="0" smtClean="0"/>
          </a:p>
          <a:p>
            <a:pPr marL="795337" lvl="1" indent="-342900"/>
            <a:r>
              <a:rPr lang="de-DE" dirty="0" smtClean="0"/>
              <a:t>Ergebnisweiterleitung an </a:t>
            </a:r>
            <a:r>
              <a:rPr lang="de-DE" dirty="0" err="1" smtClean="0"/>
              <a:t>Renderroutine</a:t>
            </a:r>
            <a:endParaRPr lang="de-DE" dirty="0" smtClean="0"/>
          </a:p>
          <a:p>
            <a:pPr marL="452437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3977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5358" y="1726983"/>
            <a:ext cx="4516945" cy="375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15222"/>
              </p:ext>
            </p:extLst>
          </p:nvPr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/>
          <p:cNvGrpSpPr/>
          <p:nvPr/>
        </p:nvGrpSpPr>
        <p:grpSpPr>
          <a:xfrm>
            <a:off x="5115465" y="2628742"/>
            <a:ext cx="4516946" cy="3183891"/>
            <a:chOff x="5115465" y="2628742"/>
            <a:chExt cx="4516946" cy="3183891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 smtClean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 smtClean="0">
                  <a:solidFill>
                    <a:srgbClr val="808080"/>
                  </a:solidFill>
                </a:rPr>
                <a:t>Occludee</a:t>
              </a:r>
              <a:r>
                <a:rPr lang="de-DE" altLang="en-US" sz="1800" kern="0" dirty="0" smtClean="0">
                  <a:solidFill>
                    <a:srgbClr val="808080"/>
                  </a:solidFill>
                </a:rPr>
                <a:t>, kleine Objekte		</a:t>
              </a:r>
              <a:endParaRPr lang="de-DE" altLang="en-US" sz="1800" kern="0" dirty="0" smtClean="0">
                <a:solidFill>
                  <a:srgbClr val="808080"/>
                </a:solidFill>
              </a:endParaRP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98519" y="2628742"/>
            <a:ext cx="4516947" cy="3183890"/>
            <a:chOff x="598519" y="2628742"/>
            <a:chExt cx="4516947" cy="318389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 smtClean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 smtClean="0">
                  <a:solidFill>
                    <a:srgbClr val="808080"/>
                  </a:solidFill>
                </a:rPr>
                <a:t>Occluder</a:t>
              </a:r>
              <a:r>
                <a:rPr lang="de-DE" altLang="en-US" sz="1800" kern="0" dirty="0" smtClean="0">
                  <a:solidFill>
                    <a:srgbClr val="808080"/>
                  </a:solidFill>
                </a:rPr>
                <a:t>, große Objekte		</a:t>
              </a:r>
              <a:endParaRPr lang="de-DE" altLang="en-US" sz="1800" kern="0" dirty="0" smtClean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Tiefenpuffer-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Rasterisierung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pieren 6"/>
          <p:cNvGrpSpPr/>
          <p:nvPr/>
        </p:nvGrpSpPr>
        <p:grpSpPr>
          <a:xfrm>
            <a:off x="394970" y="3010060"/>
            <a:ext cx="9217657" cy="2880519"/>
            <a:chOff x="356871" y="2998868"/>
            <a:chExt cx="9217657" cy="28805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1" y="2998868"/>
              <a:ext cx="4608828" cy="2880518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698" y="2998868"/>
              <a:ext cx="4608830" cy="2880519"/>
            </a:xfrm>
            <a:prstGeom prst="rect">
              <a:avLst/>
            </a:prstGeom>
          </p:spPr>
        </p:pic>
      </p:grp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Renderingdurchlauf</a:t>
            </a:r>
            <a:r>
              <a:rPr lang="de-DE" dirty="0" smtClean="0"/>
              <a:t> mit </a:t>
            </a:r>
            <a:r>
              <a:rPr lang="de-DE" dirty="0" err="1" smtClean="0"/>
              <a:t>Occludermenge</a:t>
            </a:r>
            <a:endParaRPr lang="de-DE" dirty="0" smtClean="0"/>
          </a:p>
          <a:p>
            <a:r>
              <a:rPr lang="de-DE" dirty="0" smtClean="0"/>
              <a:t>Tiefenpuffer wird beschrieben</a:t>
            </a:r>
          </a:p>
          <a:p>
            <a:r>
              <a:rPr lang="de-DE" dirty="0" smtClean="0"/>
              <a:t>Farbpuffer wird nicht beschrieben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2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Pro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Occludee</a:t>
            </a:r>
            <a:r>
              <a:rPr lang="de-DE" altLang="en-US" sz="1800" dirty="0" smtClean="0">
                <a:solidFill>
                  <a:srgbClr val="808080"/>
                </a:solidFill>
              </a:rPr>
              <a:t> eine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Occlusion</a:t>
            </a:r>
            <a:r>
              <a:rPr lang="de-DE" altLang="en-US" sz="1800" dirty="0" smtClean="0">
                <a:solidFill>
                  <a:srgbClr val="808080"/>
                </a:solidFill>
              </a:rPr>
              <a:t> Query (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glQuery</a:t>
            </a:r>
            <a:r>
              <a:rPr lang="de-DE" altLang="en-US" sz="1800" dirty="0" smtClean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Starte alle 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Queries</a:t>
            </a:r>
            <a:r>
              <a:rPr lang="de-DE" altLang="en-US" sz="1600" dirty="0" smtClean="0">
                <a:solidFill>
                  <a:srgbClr val="808080"/>
                </a:solidFill>
              </a:rPr>
              <a:t> (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glBeginQuery</a:t>
            </a:r>
            <a:r>
              <a:rPr lang="de-DE" altLang="en-US" sz="1600" dirty="0" smtClean="0">
                <a:solidFill>
                  <a:srgbClr val="808080"/>
                </a:solidFill>
              </a:rPr>
              <a:t>, 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glDrawArrays</a:t>
            </a:r>
            <a:r>
              <a:rPr lang="de-DE" altLang="en-US" sz="1600" dirty="0" smtClean="0">
                <a:solidFill>
                  <a:srgbClr val="808080"/>
                </a:solidFill>
              </a:rPr>
              <a:t>, 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glEndQuery</a:t>
            </a:r>
            <a:r>
              <a:rPr lang="de-DE" altLang="en-US" sz="1600" dirty="0" smtClean="0">
                <a:solidFill>
                  <a:srgbClr val="808080"/>
                </a:solidFill>
              </a:rPr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Hole Ergebnisse aller </a:t>
            </a:r>
            <a:r>
              <a:rPr lang="de-DE" altLang="en-US" sz="1600" dirty="0" err="1" smtClean="0">
                <a:solidFill>
                  <a:srgbClr val="808080"/>
                </a:solidFill>
              </a:rPr>
              <a:t>Queries</a:t>
            </a:r>
            <a:endParaRPr lang="de-DE" altLang="en-US" sz="1600" dirty="0" smtClean="0">
              <a:solidFill>
                <a:srgbClr val="808080"/>
              </a:solidFill>
            </a:endParaRP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 smtClean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smtClean="0">
                <a:solidFill>
                  <a:srgbClr val="808080"/>
                </a:solidFill>
              </a:rPr>
              <a:t>Doppelte Anzahl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Queries</a:t>
            </a:r>
            <a:endParaRPr lang="de-DE" altLang="en-US" sz="1800" dirty="0" smtClean="0">
              <a:solidFill>
                <a:srgbClr val="808080"/>
              </a:solidFill>
            </a:endParaRP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>
                <a:solidFill>
                  <a:srgbClr val="808080"/>
                </a:solidFill>
              </a:rPr>
              <a:t>Einmal für vorherigen Frame</a:t>
            </a:r>
            <a:endParaRPr lang="de-DE" altLang="en-US" sz="1600" dirty="0">
              <a:solidFill>
                <a:srgbClr val="808080"/>
              </a:solidFill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 smtClean="0">
                <a:solidFill>
                  <a:srgbClr val="808080"/>
                </a:solidFill>
                <a:sym typeface="Wingdings" panose="05000000000000000000" pitchFamily="2" charset="2"/>
              </a:rPr>
              <a:t> keine Warteroutine  keine Wartezeiten</a:t>
            </a:r>
            <a:endParaRPr lang="de-DE" altLang="en-US" sz="1800" dirty="0" smtClean="0">
              <a:solidFill>
                <a:srgbClr val="80808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1620838" y="1260475"/>
          <a:ext cx="6480175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Acrobat Document" r:id="rId4" imgW="0" imgH="0" progId="AcroExch.Document.DC">
                  <p:embed/>
                </p:oleObj>
              </mc:Choice>
              <mc:Fallback>
                <p:oleObj name="Acrobat Document" r:id="rId4" imgW="0" imgH="0" progId="AcroExch.Document.DC">
                  <p:embed/>
                  <p:pic>
                    <p:nvPicPr>
                      <p:cNvPr id="6" name="Objekt 5"/>
                      <p:cNvPicPr/>
                      <p:nvPr/>
                    </p:nvPicPr>
                    <p:blipFill/>
                    <p:spPr>
                      <a:xfrm>
                        <a:off x="1620838" y="1260475"/>
                        <a:ext cx="6480175" cy="431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Zur Messung aller Ergebnisse dient das Intel SOC-Framework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Testszene: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115 </a:t>
            </a:r>
            <a:r>
              <a:rPr lang="de-DE" altLang="de-DE" sz="1600" dirty="0" err="1">
                <a:solidFill>
                  <a:srgbClr val="808080"/>
                </a:solidFill>
              </a:rPr>
              <a:t>Occluder</a:t>
            </a:r>
            <a:r>
              <a:rPr lang="de-DE" altLang="de-DE" sz="1600" dirty="0">
                <a:solidFill>
                  <a:srgbClr val="808080"/>
                </a:solidFill>
              </a:rPr>
              <a:t> 	=&gt; ~48.700 Dreiecke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27.025 </a:t>
            </a:r>
            <a:r>
              <a:rPr lang="de-DE" altLang="de-DE" sz="1600" dirty="0" err="1">
                <a:solidFill>
                  <a:srgbClr val="808080"/>
                </a:solidFill>
              </a:rPr>
              <a:t>Occludees</a:t>
            </a:r>
            <a:r>
              <a:rPr lang="de-DE" altLang="de-DE" sz="1600" dirty="0">
                <a:solidFill>
                  <a:srgbClr val="808080"/>
                </a:solidFill>
              </a:rPr>
              <a:t> 	=&gt; ~1.923.000 Dreiecke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Tiefenpuffer Auflösung: 1920x1080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Kamerafahrt über 100 Frames</a:t>
            </a:r>
          </a:p>
        </p:txBody>
      </p:sp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674</Words>
  <Application>Microsoft Office PowerPoint</Application>
  <PresentationFormat>Benutzerdefiniert</PresentationFormat>
  <Paragraphs>152</Paragraphs>
  <Slides>18</Slides>
  <Notes>17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Wingdings</vt:lpstr>
      <vt:lpstr>Wingdings 3</vt:lpstr>
      <vt:lpstr>ＭＳ Ｐゴシック</vt:lpstr>
      <vt:lpstr>Times New Roman</vt:lpstr>
      <vt:lpstr>Ppt-Vorlage-NATIONAL-</vt:lpstr>
      <vt:lpstr>Adobe Acrobat Document</vt:lpstr>
      <vt:lpstr>OpenGL-basiertes Software Occlusion Culling zur Beschleunigung des 3D-Renderings großer Datenmengen und komplexer Szenen</vt:lpstr>
      <vt:lpstr>Motivation</vt:lpstr>
      <vt:lpstr>Related Work</vt:lpstr>
      <vt:lpstr>Masked AVX Occlusion Culling</vt:lpstr>
      <vt:lpstr>Occlusion Culling</vt:lpstr>
      <vt:lpstr>Occlusion Culling</vt:lpstr>
      <vt:lpstr>Tiefenpuffer-Rasterisierung</vt:lpstr>
      <vt:lpstr>Occlusion Queries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Ergebnisse: Performance CPU vs. GPU</vt:lpstr>
      <vt:lpstr>Fazit</vt:lpstr>
      <vt:lpstr>Future Work: Occludee Pakete</vt:lpstr>
      <vt:lpstr>Literatur</vt:lpstr>
      <vt:lpstr> TODO  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Dominik Sellenthin</cp:lastModifiedBy>
  <cp:revision>31</cp:revision>
  <dcterms:created xsi:type="dcterms:W3CDTF">2019-04-05T09:01:03Z</dcterms:created>
  <dcterms:modified xsi:type="dcterms:W3CDTF">2019-04-05T12:23:48Z</dcterms:modified>
</cp:coreProperties>
</file>